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24" r:id="rId2"/>
    <p:sldId id="2542" r:id="rId3"/>
    <p:sldId id="2583" r:id="rId4"/>
    <p:sldId id="2544" r:id="rId5"/>
    <p:sldId id="2545" r:id="rId6"/>
    <p:sldId id="2582" r:id="rId7"/>
    <p:sldId id="2552" r:id="rId8"/>
    <p:sldId id="2574" r:id="rId9"/>
    <p:sldId id="2554" r:id="rId10"/>
    <p:sldId id="25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579"/>
    <a:srgbClr val="EF8B7D"/>
    <a:srgbClr val="5DAAB0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5034" autoAdjust="0"/>
  </p:normalViewPr>
  <p:slideViewPr>
    <p:cSldViewPr snapToGrid="0" snapToObjects="1" showGuides="1">
      <p:cViewPr varScale="1">
        <p:scale>
          <a:sx n="107" d="100"/>
          <a:sy n="107" d="100"/>
        </p:scale>
        <p:origin x="84" y="13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1433301184"/>
        <c:axId val="1433300856"/>
      </c:areaChart>
      <c:catAx>
        <c:axId val="1433301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3300856"/>
        <c:crosses val="autoZero"/>
        <c:auto val="1"/>
        <c:lblAlgn val="ctr"/>
        <c:lblOffset val="100"/>
        <c:noMultiLvlLbl val="0"/>
      </c:catAx>
      <c:valAx>
        <c:axId val="1433300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3301184"/>
        <c:crosses val="autoZero"/>
        <c:crossBetween val="midCat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0.01704</cdr:y>
    </cdr:from>
    <cdr:to>
      <cdr:x>1</cdr:x>
      <cdr:y>1</cdr:y>
    </cdr:to>
    <cdr:pic>
      <cdr:nvPicPr>
        <cdr:cNvPr id="2" name="Picture 1" descr="A computer with a screen showing a home sales system&#10;&#10;AI-generated content may be incorrect.">
          <a:extLst xmlns:a="http://schemas.openxmlformats.org/drawingml/2006/main">
            <a:ext uri="{FF2B5EF4-FFF2-40B4-BE49-F238E27FC236}">
              <a16:creationId xmlns:a16="http://schemas.microsoft.com/office/drawing/2014/main" id="{B0D238C2-5499-E47B-940E-998EEC842C15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2829626" y="3003470"/>
          <a:ext cx="5902779" cy="3804389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4/9/2025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4/9/2025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205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550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746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44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940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438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800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39803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76854" y="879710"/>
            <a:ext cx="3983858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6854" y="1956155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76854" y="3032600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76854" y="4109045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76854" y="5185490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27730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27730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27730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27730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27730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79517603-8FAC-41C9-B5BE-3F8BA7D93CE6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643" y="1691472"/>
            <a:ext cx="4385841" cy="1325563"/>
          </a:xfrm>
        </p:spPr>
        <p:txBody>
          <a:bodyPr anchor="b"/>
          <a:lstStyle>
            <a:lvl1pPr algn="r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500437"/>
            <a:ext cx="12192000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69843" y="1690688"/>
            <a:ext cx="4155432" cy="13255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69843" y="1227698"/>
            <a:ext cx="4155432" cy="382749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525" y="1193765"/>
            <a:ext cx="6322230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193765"/>
            <a:ext cx="5230788" cy="479613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9009"/>
            <a:ext cx="3416928" cy="2884911"/>
          </a:xfrm>
        </p:spPr>
        <p:txBody>
          <a:bodyPr lIns="0" anchor="t">
            <a:normAutofit/>
          </a:bodyPr>
          <a:lstStyle>
            <a:lvl1pPr algn="r"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10875" y="1809009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80900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0572" y="2213293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213293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7089"/>
            <a:ext cx="4297212" cy="3449109"/>
          </a:xfr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>
              <a:defRPr lang="en-US" sz="4000" dirty="0">
                <a:latin typeface="+mj-lt"/>
              </a:defRPr>
            </a:lvl1pPr>
          </a:lstStyle>
          <a:p>
            <a:pPr marL="0" lvl="0" algn="r"/>
            <a:r>
              <a:rPr lang="en-US" dirty="0"/>
              <a:t>Click to edit Master title </a:t>
            </a:r>
            <a:br>
              <a:rPr lang="en-US" dirty="0"/>
            </a:br>
            <a:r>
              <a:rPr lang="en-US" dirty="0"/>
              <a:t>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1687089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68708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2091373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091373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hape 62">
            <a:extLst>
              <a:ext uri="{FF2B5EF4-FFF2-40B4-BE49-F238E27FC236}">
                <a16:creationId xmlns:a16="http://schemas.microsoft.com/office/drawing/2014/main" id="{22325F4A-8191-45D3-B031-5847B1E4B3AA}"/>
              </a:ext>
            </a:extLst>
          </p:cNvPr>
          <p:cNvSpPr/>
          <p:nvPr userDrawn="1"/>
        </p:nvSpPr>
        <p:spPr>
          <a:xfrm rot="16200000" flipV="1">
            <a:off x="3332057" y="133183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12087828" y="1675514"/>
            <a:ext cx="115747" cy="34491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687090"/>
            <a:ext cx="4568750" cy="1721802"/>
          </a:xfrm>
          <a:noFill/>
        </p:spPr>
        <p:txBody>
          <a:bodyPr lIns="0" rIns="324000" anchor="ctr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>
              <a:latin typeface="+mn-lt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hape 62">
            <a:extLst>
              <a:ext uri="{FF2B5EF4-FFF2-40B4-BE49-F238E27FC236}">
                <a16:creationId xmlns:a16="http://schemas.microsoft.com/office/drawing/2014/main" id="{DADD8B14-6C18-4FC5-89FD-62D525A444DB}"/>
              </a:ext>
            </a:extLst>
          </p:cNvPr>
          <p:cNvSpPr/>
          <p:nvPr userDrawn="1"/>
        </p:nvSpPr>
        <p:spPr>
          <a:xfrm rot="16200000" flipV="1">
            <a:off x="3332057" y="729943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4412" y="3805254"/>
            <a:ext cx="1935925" cy="185477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70816" y="2944854"/>
            <a:ext cx="3046302" cy="304504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9607" y="2944854"/>
            <a:ext cx="3046302" cy="304504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2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r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6" name="Shape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836271"/>
            <a:ext cx="3523423" cy="5185458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-1" y="1539432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8052" y="3206186"/>
            <a:ext cx="6435525" cy="2815543"/>
          </a:xfrm>
          <a:noFill/>
          <a:ln>
            <a:noFill/>
          </a:ln>
        </p:spPr>
        <p:txBody>
          <a:bodyPr lIns="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lIns="0"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3657059" cy="5185458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6" name="Shape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4745620" y="0"/>
            <a:ext cx="744638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987207"/>
            <a:ext cx="28378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51371" y="987208"/>
            <a:ext cx="3501106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66452"/>
            <a:ext cx="5007015" cy="1440000"/>
          </a:xfrm>
          <a:solidFill>
            <a:schemeClr val="bg1"/>
          </a:solidFill>
        </p:spPr>
        <p:txBody>
          <a:bodyPr lIns="21600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A10FA-D831-43AB-9DF1-EDB14480E3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-1478756"/>
            <a:ext cx="4572000" cy="1189037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FBD120B-8377-4641-9618-9DD682652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05635"/>
            <a:ext cx="5845215" cy="1440000"/>
          </a:xfrm>
          <a:solidFill>
            <a:schemeClr val="bg1"/>
          </a:solidFill>
        </p:spPr>
        <p:txBody>
          <a:bodyPr lIns="79200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1"/>
            <a:ext cx="11353800" cy="55473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53441"/>
            <a:ext cx="11353800" cy="515111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988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4209" y="1203769"/>
            <a:ext cx="9563582" cy="5060062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F595BB60-922F-4254-AD20-DEA3FA4B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8" y="339162"/>
            <a:ext cx="9563581" cy="823070"/>
          </a:xfrm>
          <a:noFill/>
        </p:spPr>
        <p:txBody>
          <a:bodyPr lIns="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4657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6030" y="747000"/>
            <a:ext cx="10519940" cy="5364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677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0"/>
            <a:ext cx="1137043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7634288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719574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5831840" y="0"/>
            <a:ext cx="552195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4699000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Section </a:t>
            </a:r>
            <a:br>
              <a:rPr lang="en-US" dirty="0"/>
            </a:br>
            <a:r>
              <a:rPr lang="en-US" dirty="0"/>
              <a:t>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</p:spPr>
        <p:txBody>
          <a:bodyPr bIns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1" y="0"/>
            <a:ext cx="705612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5257800" cy="1694180"/>
          </a:xfrm>
        </p:spPr>
        <p:txBody>
          <a:bodyPr lIns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8BD7D8D-4534-4674-90CD-5444E7502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02636" y="4463007"/>
            <a:ext cx="2489200" cy="3124198"/>
          </a:xfrm>
        </p:spPr>
        <p:txBody>
          <a:bodyPr bIns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lumMod val="8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42496879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C75DEA4-0A76-480D-A95E-49B8E0DD97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35647" y="3145492"/>
            <a:ext cx="2489200" cy="3124198"/>
          </a:xfrm>
        </p:spPr>
        <p:txBody>
          <a:bodyPr bIns="0" anchor="b">
            <a:noAutofit/>
          </a:bodyPr>
          <a:lstStyle>
            <a:lvl1pPr marL="0" indent="0" algn="l">
              <a:buNone/>
              <a:defRPr sz="25000">
                <a:solidFill>
                  <a:srgbClr val="5DAAB0">
                    <a:alpha val="20000"/>
                  </a:srgb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394370"/>
            <a:ext cx="7056121" cy="40692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1934210"/>
            <a:ext cx="5273040" cy="1694180"/>
          </a:xfrm>
        </p:spPr>
        <p:txBody>
          <a:bodyPr lIns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17935321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1"/>
            <a:ext cx="12208639" cy="4907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59" y="2691447"/>
            <a:ext cx="6272321" cy="1694180"/>
          </a:xfrm>
        </p:spPr>
        <p:txBody>
          <a:bodyPr lIns="0" anchor="b">
            <a:noAutofit/>
          </a:bodyPr>
          <a:lstStyle>
            <a:lvl1pPr algn="l"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A110188-91CF-42CE-9B0F-643DB15F9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91826" y="2613057"/>
            <a:ext cx="2489200" cy="3124198"/>
          </a:xfrm>
        </p:spPr>
        <p:txBody>
          <a:bodyPr bIns="0" anchor="b">
            <a:noAutofit/>
          </a:bodyPr>
          <a:lstStyle>
            <a:lvl1pPr marL="0" indent="0" algn="l">
              <a:buNone/>
              <a:defRPr sz="25000">
                <a:solidFill>
                  <a:srgbClr val="3B7579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7630524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chemeClr val="accent2">
              <a:alpha val="99000"/>
            </a:schemeClr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7422" y="1038724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87422" y="2330235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7422" y="3621746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7422" y="4913257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278528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278528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78736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666759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396160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99E7C9A1-D1C2-4923-B0AE-127044646A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66207" y="0"/>
            <a:ext cx="332579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34DECF-152F-4E39-AD49-1ADCE9F759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41375" y="3097232"/>
            <a:ext cx="4008120" cy="2742196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>
            <a:normAutofit/>
          </a:bodyPr>
          <a:lstStyle>
            <a:lvl1pPr>
              <a:defRPr sz="4000" b="1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37508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330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060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5791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0521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337302"/>
            <a:ext cx="10685257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103933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4112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8842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3573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88303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018022"/>
            <a:ext cx="10685257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n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15261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7422" y="1038724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87422" y="2330235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7422" y="3621746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7422" y="4913257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682" y="971950"/>
            <a:ext cx="3537030" cy="2036100"/>
          </a:xfrm>
        </p:spPr>
        <p:txBody>
          <a:bodyPr lIns="0"/>
          <a:lstStyle>
            <a:lvl1pPr>
              <a:defRPr>
                <a:solidFill>
                  <a:srgbClr val="5DAAB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30" y="729827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70602" y="729827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76930" y="3646649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70602" y="3646649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42770" y="282383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42770" y="241951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44956" y="282383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44956" y="241951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642770" y="574065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42770" y="533633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544956" y="574065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44956" y="533633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E2A7A773-8673-42D6-B565-4013CBE76BBD}"/>
              </a:ext>
            </a:extLst>
          </p:cNvPr>
          <p:cNvSpPr/>
          <p:nvPr userDrawn="1"/>
        </p:nvSpPr>
        <p:spPr>
          <a:xfrm rot="16200000" flipV="1">
            <a:off x="965155" y="-18490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E8D18BE-27C3-4048-91A7-DD0F0F8D0861}"/>
              </a:ext>
            </a:extLst>
          </p:cNvPr>
          <p:cNvSpPr/>
          <p:nvPr userDrawn="1"/>
        </p:nvSpPr>
        <p:spPr>
          <a:xfrm>
            <a:off x="4190264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06007" y="2385012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73705" y="2385012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06007" y="4352707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3705" y="4352707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04731" y="3168715"/>
            <a:ext cx="2517605" cy="484146"/>
          </a:xfrm>
        </p:spPr>
        <p:txBody>
          <a:bodyPr lIns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04731" y="2764389"/>
            <a:ext cx="2517605" cy="382749"/>
          </a:xfrm>
        </p:spPr>
        <p:txBody>
          <a:bodyPr lIns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41403" y="3168715"/>
            <a:ext cx="2517605" cy="484146"/>
          </a:xfrm>
        </p:spPr>
        <p:txBody>
          <a:bodyPr lIns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1403" y="2764389"/>
            <a:ext cx="2517605" cy="382749"/>
          </a:xfrm>
        </p:spPr>
        <p:txBody>
          <a:bodyPr lIns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04731" y="5167572"/>
            <a:ext cx="2517605" cy="484146"/>
          </a:xfrm>
        </p:spPr>
        <p:txBody>
          <a:bodyPr lIns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0473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41403" y="5167572"/>
            <a:ext cx="2517605" cy="484146"/>
          </a:xfrm>
        </p:spPr>
        <p:txBody>
          <a:bodyPr lIns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41403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C623159-5A5F-49ED-8FE8-D17FB82C8BB9}"/>
              </a:ext>
            </a:extLst>
          </p:cNvPr>
          <p:cNvSpPr/>
          <p:nvPr userDrawn="1"/>
        </p:nvSpPr>
        <p:spPr>
          <a:xfrm>
            <a:off x="6157960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3F630FE-FEDE-4DCF-98BE-57FA329D971D}"/>
              </a:ext>
            </a:extLst>
          </p:cNvPr>
          <p:cNvSpPr/>
          <p:nvPr userDrawn="1"/>
        </p:nvSpPr>
        <p:spPr>
          <a:xfrm>
            <a:off x="4190264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EE0F46-6DA2-40B8-B7F9-015FA8D24163}"/>
              </a:ext>
            </a:extLst>
          </p:cNvPr>
          <p:cNvSpPr/>
          <p:nvPr userDrawn="1"/>
        </p:nvSpPr>
        <p:spPr>
          <a:xfrm>
            <a:off x="6157960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078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9078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078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07819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08475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96498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0" name="Shape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1094402" y="2525899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AA0C5BA-C2D3-4A68-8EDE-1831408789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1933381"/>
              <a:gd name="connsiteY0" fmla="*/ 0 h 6858000"/>
              <a:gd name="connsiteX1" fmla="*/ 11933381 w 11933381"/>
              <a:gd name="connsiteY1" fmla="*/ 0 h 6858000"/>
              <a:gd name="connsiteX2" fmla="*/ 11933381 w 11933381"/>
              <a:gd name="connsiteY2" fmla="*/ 6858000 h 6858000"/>
              <a:gd name="connsiteX3" fmla="*/ 0 w 11933381"/>
              <a:gd name="connsiteY3" fmla="*/ 6858000 h 6858000"/>
              <a:gd name="connsiteX4" fmla="*/ 0 w 11933381"/>
              <a:gd name="connsiteY4" fmla="*/ 5854361 h 6858000"/>
              <a:gd name="connsiteX5" fmla="*/ 8109878 w 11933381"/>
              <a:gd name="connsiteY5" fmla="*/ 5854361 h 6858000"/>
              <a:gd name="connsiteX6" fmla="*/ 8109878 w 11933381"/>
              <a:gd name="connsiteY6" fmla="*/ 1949923 h 6858000"/>
              <a:gd name="connsiteX7" fmla="*/ 0 w 11933381"/>
              <a:gd name="connsiteY7" fmla="*/ 1949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933381" h="6858000">
                <a:moveTo>
                  <a:pt x="0" y="0"/>
                </a:moveTo>
                <a:lnTo>
                  <a:pt x="11933381" y="0"/>
                </a:lnTo>
                <a:lnTo>
                  <a:pt x="11933381" y="6858000"/>
                </a:lnTo>
                <a:lnTo>
                  <a:pt x="0" y="6858000"/>
                </a:lnTo>
                <a:lnTo>
                  <a:pt x="0" y="5854361"/>
                </a:lnTo>
                <a:lnTo>
                  <a:pt x="8109878" y="5854361"/>
                </a:lnTo>
                <a:lnTo>
                  <a:pt x="8109878" y="1949923"/>
                </a:lnTo>
                <a:lnTo>
                  <a:pt x="0" y="194992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524172"/>
            <a:ext cx="2578099" cy="2508588"/>
          </a:xfrm>
        </p:spPr>
        <p:txBody>
          <a:bodyPr lIns="0" anchor="t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9" name="Shape 62">
            <a:extLst>
              <a:ext uri="{FF2B5EF4-FFF2-40B4-BE49-F238E27FC236}">
                <a16:creationId xmlns:a16="http://schemas.microsoft.com/office/drawing/2014/main" id="{77A2F74A-3B1A-417B-8998-62F0E7EF0E74}"/>
              </a:ext>
            </a:extLst>
          </p:cNvPr>
          <p:cNvSpPr/>
          <p:nvPr userDrawn="1"/>
        </p:nvSpPr>
        <p:spPr>
          <a:xfrm rot="16200000" flipV="1">
            <a:off x="965155" y="-70306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98755"/>
            <a:ext cx="3856038" cy="42354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2285" y="198755"/>
            <a:ext cx="7651115" cy="42354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648200"/>
            <a:ext cx="7651116" cy="20116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22919" y="4648200"/>
            <a:ext cx="3855721" cy="20116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373C762-8092-4F49-BC46-91BCA0557F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2430682 h 6858000"/>
              <a:gd name="connsiteX3" fmla="*/ 3823504 w 12191999"/>
              <a:gd name="connsiteY3" fmla="*/ 2430682 h 6858000"/>
              <a:gd name="connsiteX4" fmla="*/ 3823504 w 12191999"/>
              <a:gd name="connsiteY4" fmla="*/ 6335120 h 6858000"/>
              <a:gd name="connsiteX5" fmla="*/ 12191999 w 12191999"/>
              <a:gd name="connsiteY5" fmla="*/ 633512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2430682"/>
                </a:lnTo>
                <a:lnTo>
                  <a:pt x="3823504" y="2430682"/>
                </a:lnTo>
                <a:lnTo>
                  <a:pt x="3823504" y="6335120"/>
                </a:lnTo>
                <a:lnTo>
                  <a:pt x="12191999" y="633512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3208" y="2870519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3209" y="3958542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0" name="Shape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4788658" y="2817190"/>
            <a:ext cx="0" cy="193031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652B907-27B2-46E0-B157-E5617EF04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553196"/>
              <a:gd name="connsiteX1" fmla="*/ 12191999 w 12191999"/>
              <a:gd name="connsiteY1" fmla="*/ 0 h 6553196"/>
              <a:gd name="connsiteX2" fmla="*/ 12191999 w 12191999"/>
              <a:gd name="connsiteY2" fmla="*/ 6553196 h 6553196"/>
              <a:gd name="connsiteX3" fmla="*/ 9099630 w 12191999"/>
              <a:gd name="connsiteY3" fmla="*/ 6553196 h 6553196"/>
              <a:gd name="connsiteX4" fmla="*/ 9099630 w 12191999"/>
              <a:gd name="connsiteY4" fmla="*/ 2953562 h 6553196"/>
              <a:gd name="connsiteX5" fmla="*/ 731134 w 12191999"/>
              <a:gd name="connsiteY5" fmla="*/ 2953562 h 6553196"/>
              <a:gd name="connsiteX6" fmla="*/ 731134 w 12191999"/>
              <a:gd name="connsiteY6" fmla="*/ 6553196 h 6553196"/>
              <a:gd name="connsiteX7" fmla="*/ 0 w 12191999"/>
              <a:gd name="connsiteY7" fmla="*/ 6553196 h 655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553196">
                <a:moveTo>
                  <a:pt x="0" y="0"/>
                </a:moveTo>
                <a:lnTo>
                  <a:pt x="12191999" y="0"/>
                </a:lnTo>
                <a:lnTo>
                  <a:pt x="12191999" y="6553196"/>
                </a:lnTo>
                <a:lnTo>
                  <a:pt x="9099630" y="6553196"/>
                </a:lnTo>
                <a:lnTo>
                  <a:pt x="9099630" y="2953562"/>
                </a:lnTo>
                <a:lnTo>
                  <a:pt x="731134" y="2953562"/>
                </a:lnTo>
                <a:lnTo>
                  <a:pt x="731134" y="6553196"/>
                </a:lnTo>
                <a:lnTo>
                  <a:pt x="0" y="655319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AEE170-55AC-411A-B257-BD682DE71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164" y="3379810"/>
            <a:ext cx="7252505" cy="891250"/>
          </a:xfrm>
        </p:spPr>
        <p:txBody>
          <a:bodyPr anchor="t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92D701DC-3803-4D06-BFB3-A9F78E4022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165" y="4467833"/>
            <a:ext cx="7252504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9" name="Shape 62">
            <a:extLst>
              <a:ext uri="{FF2B5EF4-FFF2-40B4-BE49-F238E27FC236}">
                <a16:creationId xmlns:a16="http://schemas.microsoft.com/office/drawing/2014/main" id="{71FB5177-8D30-4482-99E2-8BFEB1D37D9E}"/>
              </a:ext>
            </a:extLst>
          </p:cNvPr>
          <p:cNvSpPr/>
          <p:nvPr userDrawn="1"/>
        </p:nvSpPr>
        <p:spPr>
          <a:xfrm rot="16200000" flipV="1">
            <a:off x="1285385" y="3006251"/>
            <a:ext cx="0" cy="257077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356412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137" y="2225040"/>
            <a:ext cx="3557587" cy="36680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59432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59432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59432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9432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9432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778137" y="0"/>
            <a:ext cx="3586162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5" r:id="rId2"/>
    <p:sldLayoutId id="2147483689" r:id="rId3"/>
    <p:sldLayoutId id="2147483684" r:id="rId4"/>
    <p:sldLayoutId id="2147483651" r:id="rId5"/>
    <p:sldLayoutId id="2147483685" r:id="rId6"/>
    <p:sldLayoutId id="2147483674" r:id="rId7"/>
    <p:sldLayoutId id="2147483690" r:id="rId8"/>
    <p:sldLayoutId id="2147483694" r:id="rId9"/>
    <p:sldLayoutId id="2147483693" r:id="rId10"/>
    <p:sldLayoutId id="2147483686" r:id="rId11"/>
    <p:sldLayoutId id="2147483703" r:id="rId12"/>
    <p:sldLayoutId id="2147483709" r:id="rId13"/>
    <p:sldLayoutId id="2147483710" r:id="rId14"/>
    <p:sldLayoutId id="2147483711" r:id="rId15"/>
    <p:sldLayoutId id="2147483712" r:id="rId16"/>
    <p:sldLayoutId id="2147483704" r:id="rId17"/>
    <p:sldLayoutId id="2147483702" r:id="rId18"/>
    <p:sldLayoutId id="2147483713" r:id="rId19"/>
    <p:sldLayoutId id="2147483714" r:id="rId20"/>
    <p:sldLayoutId id="2147483715" r:id="rId21"/>
    <p:sldLayoutId id="2147483695" r:id="rId22"/>
    <p:sldLayoutId id="2147483730" r:id="rId23"/>
    <p:sldLayoutId id="2147483698" r:id="rId24"/>
    <p:sldLayoutId id="2147483731" r:id="rId25"/>
    <p:sldLayoutId id="2147483699" r:id="rId26"/>
    <p:sldLayoutId id="2147483732" r:id="rId27"/>
    <p:sldLayoutId id="2147483700" r:id="rId28"/>
    <p:sldLayoutId id="2147483733" r:id="rId29"/>
    <p:sldLayoutId id="2147483701" r:id="rId30"/>
    <p:sldLayoutId id="2147483734" r:id="rId31"/>
    <p:sldLayoutId id="2147483696" r:id="rId32"/>
    <p:sldLayoutId id="2147483705" r:id="rId33"/>
    <p:sldLayoutId id="2147483706" r:id="rId34"/>
    <p:sldLayoutId id="2147483707" r:id="rId35"/>
    <p:sldLayoutId id="2147483708" r:id="rId36"/>
    <p:sldLayoutId id="2147483687" r:id="rId37"/>
    <p:sldLayoutId id="2147483660" r:id="rId38"/>
    <p:sldLayoutId id="2147483719" r:id="rId39"/>
    <p:sldLayoutId id="2147483720" r:id="rId40"/>
    <p:sldLayoutId id="2147483718" r:id="rId41"/>
    <p:sldLayoutId id="2147483721" r:id="rId42"/>
    <p:sldLayoutId id="2147483716" r:id="rId43"/>
    <p:sldLayoutId id="2147483722" r:id="rId44"/>
    <p:sldLayoutId id="2147483723" r:id="rId45"/>
    <p:sldLayoutId id="2147483663" r:id="rId46"/>
    <p:sldLayoutId id="2147483725" r:id="rId47"/>
    <p:sldLayoutId id="2147483726" r:id="rId48"/>
    <p:sldLayoutId id="2147483675" r:id="rId49"/>
    <p:sldLayoutId id="2147483677" r:id="rId50"/>
    <p:sldLayoutId id="2147483729" r:id="rId51"/>
    <p:sldLayoutId id="2147483728" r:id="rId5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087" y="1509594"/>
            <a:ext cx="7342558" cy="1580849"/>
          </a:xfrm>
        </p:spPr>
        <p:txBody>
          <a:bodyPr/>
          <a:lstStyle/>
          <a:p>
            <a:r>
              <a:rPr lang="en-US" dirty="0"/>
              <a:t>Home at Last – New Home Sales System</a:t>
            </a:r>
          </a:p>
        </p:txBody>
      </p:sp>
      <p:pic>
        <p:nvPicPr>
          <p:cNvPr id="13" name="Picture Placeholder 5" descr="Buildings">
            <a:extLst>
              <a:ext uri="{FF2B5EF4-FFF2-40B4-BE49-F238E27FC236}">
                <a16:creationId xmlns:a16="http://schemas.microsoft.com/office/drawing/2014/main" id="{002497D9-8F14-40C3-90A2-8264564E1F9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8" name="Picture 7" descr="A computer with a screen showing a home sales system&#10;&#10;AI-generated content may be incorrect.">
            <a:extLst>
              <a:ext uri="{FF2B5EF4-FFF2-40B4-BE49-F238E27FC236}">
                <a16:creationId xmlns:a16="http://schemas.microsoft.com/office/drawing/2014/main" id="{B0D238C2-5499-E47B-940E-998EEC842C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826" y="2952670"/>
            <a:ext cx="5902779" cy="380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B58A585-52FA-4A45-B2D0-660EC2D22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</a:t>
            </a:r>
            <a:br>
              <a:rPr lang="en-US" dirty="0"/>
            </a:br>
            <a:r>
              <a:rPr lang="en-US" dirty="0">
                <a:solidFill>
                  <a:srgbClr val="5DAAB0"/>
                </a:solidFill>
              </a:rPr>
              <a:t>Architecture</a:t>
            </a:r>
            <a:endParaRPr lang="en-US" u="sng" dirty="0">
              <a:solidFill>
                <a:srgbClr val="5DAAB0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6C3E0A7-1C3E-0A40-AC21-1EAD4086C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Structured into UI, Business Logic, and Data Layer</a:t>
            </a:r>
          </a:p>
          <a:p>
            <a:r>
              <a:rPr lang="en-US" sz="1600" dirty="0"/>
              <a:t>Scalable and adaptable design</a:t>
            </a:r>
          </a:p>
          <a:p>
            <a:r>
              <a:rPr lang="en-US" sz="1600" dirty="0"/>
              <a:t>Supports future web-based expansion</a:t>
            </a:r>
          </a:p>
          <a:p>
            <a:r>
              <a:rPr lang="en-US" sz="1600" dirty="0"/>
              <a:t>Home at Last is ready to evolve.</a:t>
            </a:r>
          </a:p>
          <a:p>
            <a:r>
              <a:rPr lang="en-US" sz="1600" dirty="0"/>
              <a:t>Let’s build the future of home sales together!</a:t>
            </a:r>
          </a:p>
          <a:p>
            <a:r>
              <a:rPr lang="en-US" sz="1600" dirty="0"/>
              <a:t>Thank you!</a:t>
            </a:r>
          </a:p>
          <a:p>
            <a:r>
              <a:rPr lang="en-US" sz="1600" dirty="0"/>
              <a:t>Questions?</a:t>
            </a:r>
          </a:p>
          <a:p>
            <a:endParaRPr lang="en-US" sz="1800" dirty="0"/>
          </a:p>
        </p:txBody>
      </p:sp>
      <p:graphicFrame>
        <p:nvGraphicFramePr>
          <p:cNvPr id="16" name="Chart Placeholder 17" descr="Chart">
            <a:extLst>
              <a:ext uri="{FF2B5EF4-FFF2-40B4-BE49-F238E27FC236}">
                <a16:creationId xmlns:a16="http://schemas.microsoft.com/office/drawing/2014/main" id="{8F6D4133-13DB-4D35-AA57-2E241762BC26}"/>
              </a:ext>
            </a:extLst>
          </p:cNvPr>
          <p:cNvGraphicFramePr>
            <a:graphicFrameLocks noGrp="1"/>
          </p:cNvGraphicFramePr>
          <p:nvPr>
            <p:ph type="chart" sz="quarter" idx="13"/>
            <p:extLst>
              <p:ext uri="{D42A27DB-BD31-4B8C-83A1-F6EECF244321}">
                <p14:modId xmlns:p14="http://schemas.microsoft.com/office/powerpoint/2010/main" val="74122107"/>
              </p:ext>
            </p:extLst>
          </p:nvPr>
        </p:nvGraphicFramePr>
        <p:xfrm>
          <a:off x="838200" y="2247900"/>
          <a:ext cx="5619750" cy="3870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9446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C12AB6B-2397-478A-BF32-BF0AFF5D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5" y="4867539"/>
            <a:ext cx="2727803" cy="102552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50CE80-CA72-48E8-BA6A-98B4A0501A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Application: Home at Last Sales Automation System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5BAF650-FD43-47DB-AB10-61E4F4A721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Purpose: Automate lot selection, upgrades, agreements, and transactions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F16BB79-5932-44CF-9C3A-407F484969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59432" y="4352427"/>
            <a:ext cx="4294206" cy="255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Group members: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C7D62EB-2597-47CE-BB7C-6A6EAB5BC0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Group: </a:t>
            </a:r>
            <a:r>
              <a:rPr lang="en-US" sz="1400" b="1" dirty="0" err="1">
                <a:solidFill>
                  <a:schemeClr val="accent2">
                    <a:lumMod val="50000"/>
                  </a:schemeClr>
                </a:solidFill>
              </a:rPr>
              <a:t>GreatestGroupEver</a:t>
            </a:r>
            <a:endParaRPr lang="en-US" sz="1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2271CFC-BF42-4890-8441-5320497A37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6493" y="4561460"/>
            <a:ext cx="4387145" cy="141182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Wendell </a:t>
            </a:r>
            <a:r>
              <a:rPr lang="en-CA" sz="1400" dirty="0" err="1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Destang</a:t>
            </a:r>
            <a:endParaRPr lang="en-CA" sz="1400" dirty="0">
              <a:effectLst/>
              <a:latin typeface="Abadi" panose="020B06040201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Adnan Haider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Quinton Goulbourne-Byard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Kamrul Hasan</a:t>
            </a:r>
            <a:endParaRPr lang="en-CA" sz="1400" dirty="0">
              <a:latin typeface="Abadi" panose="020B06040201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effectLst/>
                <a:latin typeface="Abadi" panose="020B06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Josh Hindle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5" name="Picture Placeholder 4" descr="Two people sitting at a table&#10;&#10;Description automatically generated">
            <a:extLst>
              <a:ext uri="{FF2B5EF4-FFF2-40B4-BE49-F238E27FC236}">
                <a16:creationId xmlns:a16="http://schemas.microsoft.com/office/drawing/2014/main" id="{7DE76D96-D2E8-6F4E-BE03-3ADF7B81D9E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9952" r="19952"/>
          <a:stretch>
            <a:fillRect/>
          </a:stretch>
        </p:blipFill>
        <p:spPr/>
      </p:pic>
      <p:pic>
        <p:nvPicPr>
          <p:cNvPr id="2" name="Picture 1" descr="A computer screen shot of a home sales system&#10;&#10;AI-generated content may be incorrect.">
            <a:extLst>
              <a:ext uri="{FF2B5EF4-FFF2-40B4-BE49-F238E27FC236}">
                <a16:creationId xmlns:a16="http://schemas.microsoft.com/office/drawing/2014/main" id="{8F2AAEA6-DDCE-B958-528E-D4C5DF6C5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62" y="333755"/>
            <a:ext cx="2342547" cy="234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5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16E4-E321-FEF1-133F-27BC4897F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261" y="4780487"/>
            <a:ext cx="2613022" cy="1469506"/>
          </a:xfrm>
        </p:spPr>
        <p:txBody>
          <a:bodyPr/>
          <a:lstStyle/>
          <a:p>
            <a:r>
              <a:rPr lang="en-US" dirty="0"/>
              <a:t>The Story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8E5E17-38A4-21A5-5734-3D15E6E491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73285" y="2615574"/>
            <a:ext cx="4294206" cy="933917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Sales agents shuffle through </a:t>
            </a:r>
            <a:r>
              <a:rPr lang="en-US" b="1" dirty="0"/>
              <a:t>folders of printed layouts and price sheets</a:t>
            </a:r>
            <a:r>
              <a:rPr lang="en-US" dirty="0"/>
              <a:t> just to help her find a suitable model and lot.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6C9AE-32B0-843F-47F9-014EF28B75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73285" y="3693285"/>
            <a:ext cx="4294206" cy="115081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>
                <a:solidFill>
                  <a:srgbClr val="3B7579"/>
                </a:solidFill>
              </a:rPr>
              <a:t>With the Home at Last Sales Automation System, we streamline lot selection, upgrade customization, deposit tracking, and legal documentation — all in one seamless workflow.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342DAF-9283-E8F3-39B7-3AB98E303D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73285" y="5195575"/>
            <a:ext cx="4294206" cy="755650"/>
          </a:xfrm>
        </p:spPr>
        <p:txBody>
          <a:bodyPr/>
          <a:lstStyle/>
          <a:p>
            <a:r>
              <a:rPr lang="en-US" dirty="0">
                <a:solidFill>
                  <a:srgbClr val="3B7579"/>
                </a:solidFill>
              </a:rPr>
              <a:t>Home at Last gains efficiency, control, and faster turnaround.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46C828-06AD-2B8F-53B6-A9909CEFD0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59432" y="1716131"/>
            <a:ext cx="4294206" cy="755650"/>
          </a:xfrm>
        </p:spPr>
        <p:txBody>
          <a:bodyPr/>
          <a:lstStyle/>
          <a:p>
            <a:r>
              <a:rPr lang="en-US" dirty="0"/>
              <a:t>She has to </a:t>
            </a:r>
            <a:r>
              <a:rPr lang="en-US" b="1" dirty="0"/>
              <a:t>fill out paper forms</a:t>
            </a:r>
            <a:r>
              <a:rPr lang="en-US" dirty="0"/>
              <a:t> for her buyer profile, which delays the process</a:t>
            </a:r>
          </a:p>
        </p:txBody>
      </p:sp>
      <p:pic>
        <p:nvPicPr>
          <p:cNvPr id="14" name="Picture 13" descr="A cartoon of a person standing in front of a desk with a book&#10;&#10;AI-generated content may be incorrect.">
            <a:extLst>
              <a:ext uri="{FF2B5EF4-FFF2-40B4-BE49-F238E27FC236}">
                <a16:creationId xmlns:a16="http://schemas.microsoft.com/office/drawing/2014/main" id="{1E50C80A-03AD-4D80-B3FD-AC8DC7F59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391" y="319840"/>
            <a:ext cx="4471060" cy="636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327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249062A-D4B8-4980-B15D-2F0CF58BB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816" y="92052"/>
            <a:ext cx="2677886" cy="1325563"/>
          </a:xfrm>
        </p:spPr>
        <p:txBody>
          <a:bodyPr>
            <a:normAutofit/>
          </a:bodyPr>
          <a:lstStyle/>
          <a:p>
            <a:r>
              <a:rPr lang="en-US" dirty="0"/>
              <a:t>Use Case</a:t>
            </a:r>
            <a:br>
              <a:rPr lang="en-US" dirty="0"/>
            </a:br>
            <a:r>
              <a:rPr lang="en-US" dirty="0">
                <a:solidFill>
                  <a:srgbClr val="5DAAB0"/>
                </a:solidFill>
              </a:rPr>
              <a:t>Overview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9FCEF3-B015-47B8-8D8F-7C0C90D275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69843" y="1690687"/>
            <a:ext cx="4155432" cy="2127229"/>
          </a:xfrm>
        </p:spPr>
        <p:txBody>
          <a:bodyPr>
            <a:noAutofit/>
          </a:bodyPr>
          <a:lstStyle/>
          <a:p>
            <a:r>
              <a:rPr lang="en-US" dirty="0"/>
              <a:t>1. Select Lot and Model</a:t>
            </a:r>
          </a:p>
          <a:p>
            <a:r>
              <a:rPr lang="en-US" dirty="0"/>
              <a:t>2. Generate Purchase Agreement</a:t>
            </a:r>
          </a:p>
          <a:p>
            <a:r>
              <a:rPr lang="en-US" dirty="0"/>
              <a:t>3. Make Deposits</a:t>
            </a:r>
          </a:p>
          <a:p>
            <a:r>
              <a:rPr lang="en-US" dirty="0"/>
              <a:t>4. Handle Cancellations</a:t>
            </a:r>
          </a:p>
          <a:p>
            <a:r>
              <a:rPr lang="en-US" dirty="0"/>
              <a:t>5. Close Sale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45C97E3-0CF5-415A-BEEC-B465AA7F13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20197" y="855024"/>
            <a:ext cx="4505078" cy="755424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Our system revolves around 5 major use cases</a:t>
            </a:r>
            <a:endParaRPr lang="en-US" dirty="0"/>
          </a:p>
        </p:txBody>
      </p:sp>
      <p:pic>
        <p:nvPicPr>
          <p:cNvPr id="13" name="Picture Placeholder 12" descr="A group of people sitting in front of a window">
            <a:extLst>
              <a:ext uri="{FF2B5EF4-FFF2-40B4-BE49-F238E27FC236}">
                <a16:creationId xmlns:a16="http://schemas.microsoft.com/office/drawing/2014/main" id="{52A2CEC9-3F71-424A-8B32-9D07BE6254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4976" b="13760"/>
          <a:stretch/>
        </p:blipFill>
        <p:spPr>
          <a:xfrm>
            <a:off x="0" y="3500438"/>
            <a:ext cx="12192000" cy="3357562"/>
          </a:xfrm>
          <a:prstGeom prst="rect">
            <a:avLst/>
          </a:prstGeom>
        </p:spPr>
      </p:pic>
      <p:pic>
        <p:nvPicPr>
          <p:cNvPr id="2" name="Picture 1" descr="A diagram of a flowchart&#10;&#10;AI-generated content may be incorrect.">
            <a:extLst>
              <a:ext uri="{FF2B5EF4-FFF2-40B4-BE49-F238E27FC236}">
                <a16:creationId xmlns:a16="http://schemas.microsoft.com/office/drawing/2014/main" id="{BBF0593C-2073-52B6-9DC3-5D394C414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63" y="1733798"/>
            <a:ext cx="6448020" cy="463137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E0AB854F-D166-F8B0-F226-89968C2FBB41}"/>
              </a:ext>
            </a:extLst>
          </p:cNvPr>
          <p:cNvSpPr/>
          <p:nvPr/>
        </p:nvSpPr>
        <p:spPr>
          <a:xfrm rot="16200000">
            <a:off x="4981699" y="3565752"/>
            <a:ext cx="480951" cy="350323"/>
          </a:xfrm>
          <a:prstGeom prst="rightArrow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CE860B4-ED49-BF13-1832-634B800108EA}"/>
              </a:ext>
            </a:extLst>
          </p:cNvPr>
          <p:cNvSpPr/>
          <p:nvPr/>
        </p:nvSpPr>
        <p:spPr>
          <a:xfrm rot="16200000">
            <a:off x="1464624" y="5647892"/>
            <a:ext cx="480951" cy="350323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417F732-3676-6D6B-5B9F-306648CD0E4F}"/>
              </a:ext>
            </a:extLst>
          </p:cNvPr>
          <p:cNvSpPr/>
          <p:nvPr/>
        </p:nvSpPr>
        <p:spPr>
          <a:xfrm rot="16200000">
            <a:off x="2925289" y="4685991"/>
            <a:ext cx="480951" cy="350323"/>
          </a:xfrm>
          <a:prstGeom prst="rightArrow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C5FD4F4-FDDC-615B-5283-0B318C98FBA9}"/>
              </a:ext>
            </a:extLst>
          </p:cNvPr>
          <p:cNvSpPr/>
          <p:nvPr/>
        </p:nvSpPr>
        <p:spPr>
          <a:xfrm rot="16200000">
            <a:off x="1676705" y="4611424"/>
            <a:ext cx="480951" cy="350323"/>
          </a:xfrm>
          <a:prstGeom prst="rightArrow">
            <a:avLst/>
          </a:prstGeom>
          <a:solidFill>
            <a:srgbClr val="92D05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B2CC25A-07AD-2879-277B-44F0F35E90F1}"/>
              </a:ext>
            </a:extLst>
          </p:cNvPr>
          <p:cNvSpPr/>
          <p:nvPr/>
        </p:nvSpPr>
        <p:spPr>
          <a:xfrm rot="16200000">
            <a:off x="5598879" y="3565751"/>
            <a:ext cx="480951" cy="350323"/>
          </a:xfrm>
          <a:prstGeom prst="rightArrow">
            <a:avLst/>
          </a:prstGeom>
          <a:solidFill>
            <a:srgbClr val="FF00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4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A981189-9280-48E8-90AE-7F25E741B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4574" y="65511"/>
            <a:ext cx="3336786" cy="1325563"/>
          </a:xfrm>
        </p:spPr>
        <p:txBody>
          <a:bodyPr>
            <a:normAutofit/>
          </a:bodyPr>
          <a:lstStyle/>
          <a:p>
            <a:r>
              <a:rPr lang="en-US" sz="4400" dirty="0"/>
              <a:t>Use Case </a:t>
            </a:r>
            <a:br>
              <a:rPr lang="en-US" sz="4400" dirty="0"/>
            </a:br>
            <a:r>
              <a:rPr lang="en-US" sz="4400" dirty="0">
                <a:solidFill>
                  <a:srgbClr val="5DAAB0"/>
                </a:solidFill>
              </a:rPr>
              <a:t>Narratives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8B9CB9E-1380-488B-88F1-B99F12EFA7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6670" y="2720606"/>
            <a:ext cx="3046302" cy="382749"/>
          </a:xfrm>
        </p:spPr>
        <p:txBody>
          <a:bodyPr>
            <a:normAutofit/>
          </a:bodyPr>
          <a:lstStyle/>
          <a:p>
            <a:r>
              <a:rPr lang="en-US" dirty="0"/>
              <a:t>Example 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C3079F2-FA5D-4717-9945-965E324EBF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743911" y="2718746"/>
            <a:ext cx="3023149" cy="3827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 2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9ED32E-028C-428E-97AF-168C8D6F92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6670" y="3235928"/>
            <a:ext cx="3046413" cy="3044825"/>
          </a:xfrm>
        </p:spPr>
        <p:txBody>
          <a:bodyPr/>
          <a:lstStyle/>
          <a:p>
            <a:pPr marL="0" indent="0">
              <a:buNone/>
            </a:pPr>
            <a:r>
              <a:rPr lang="en-CA" b="1" dirty="0">
                <a:solidFill>
                  <a:srgbClr val="3B757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Use Case Name:</a:t>
            </a:r>
            <a:r>
              <a:rPr lang="en-US" b="1" dirty="0">
                <a:solidFill>
                  <a:srgbClr val="3B757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3B7579"/>
                </a:solidFill>
              </a:rPr>
              <a:t>Generate Purchase Agreement</a:t>
            </a:r>
          </a:p>
          <a:p>
            <a:r>
              <a:rPr lang="en-US" dirty="0"/>
              <a:t>- Sales agent inputs data</a:t>
            </a:r>
          </a:p>
          <a:p>
            <a:r>
              <a:rPr lang="en-US" dirty="0"/>
              <a:t>- System calculates cost and generates agreement</a:t>
            </a:r>
          </a:p>
          <a:p>
            <a:r>
              <a:rPr lang="en-US" dirty="0"/>
              <a:t>Robust deposit tracking and buyer interactions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4D72ABF-5D1D-4141-8DFE-03D197B7C1E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94574" y="3289165"/>
            <a:ext cx="3023149" cy="30448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b="1" dirty="0">
                <a:solidFill>
                  <a:srgbClr val="3B757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Use Case Name:</a:t>
            </a:r>
            <a:r>
              <a:rPr lang="en-CA" dirty="0">
                <a:solidFill>
                  <a:srgbClr val="3B757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Handle   Cancellation</a:t>
            </a:r>
            <a:r>
              <a:rPr lang="en-US" sz="1100" dirty="0">
                <a:solidFill>
                  <a:srgbClr val="3B7579"/>
                </a:solidFill>
              </a:rPr>
              <a:t> </a:t>
            </a:r>
          </a:p>
          <a:p>
            <a:pPr marL="0" indent="0">
              <a:buNone/>
            </a:pPr>
            <a:endParaRPr lang="en-US" sz="1500" kern="100" dirty="0">
              <a:effectLst/>
              <a:latin typeface="Arial (Body)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Buyer requests cancellation.</a:t>
            </a:r>
          </a:p>
          <a:p>
            <a:r>
              <a:rPr lang="en-US" dirty="0"/>
              <a:t>System checks 5-day cooling period.</a:t>
            </a:r>
          </a:p>
          <a:p>
            <a:r>
              <a:rPr lang="en-US" dirty="0"/>
              <a:t>System notifies Buyer’s Lawyer.</a:t>
            </a:r>
          </a:p>
          <a:p>
            <a:r>
              <a:rPr lang="en-US" dirty="0"/>
              <a:t>Lawyer reviews and completes docs.</a:t>
            </a:r>
          </a:p>
          <a:p>
            <a:r>
              <a:rPr lang="en-US" dirty="0"/>
              <a:t>System updates status and lot availability (refund if within 5 days).</a:t>
            </a:r>
          </a:p>
        </p:txBody>
      </p:sp>
      <p:pic>
        <p:nvPicPr>
          <p:cNvPr id="7" name="Picture 6" descr="A group of people standing around a computer&#10;&#10;AI-generated content may be incorrect.">
            <a:extLst>
              <a:ext uri="{FF2B5EF4-FFF2-40B4-BE49-F238E27FC236}">
                <a16:creationId xmlns:a16="http://schemas.microsoft.com/office/drawing/2014/main" id="{11BAE185-1F28-7625-6333-424AE213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5" y="0"/>
            <a:ext cx="4572000" cy="6858000"/>
          </a:xfrm>
          <a:prstGeom prst="rect">
            <a:avLst/>
          </a:prstGeom>
        </p:spPr>
      </p:pic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FAEAB41F-58C7-59DA-F303-27CB41D07448}"/>
              </a:ext>
            </a:extLst>
          </p:cNvPr>
          <p:cNvSpPr txBox="1">
            <a:spLocks/>
          </p:cNvSpPr>
          <p:nvPr/>
        </p:nvSpPr>
        <p:spPr>
          <a:xfrm>
            <a:off x="5094514" y="1734493"/>
            <a:ext cx="5634842" cy="433450"/>
          </a:xfrm>
          <a:prstGeom prst="rect">
            <a:avLst/>
          </a:prstGeom>
        </p:spPr>
        <p:txBody>
          <a:bodyPr vert="horz" lIns="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Each use case reflects real-world steps.</a:t>
            </a:r>
          </a:p>
        </p:txBody>
      </p:sp>
    </p:spTree>
    <p:extLst>
      <p:ext uri="{BB962C8B-B14F-4D97-AF65-F5344CB8AC3E}">
        <p14:creationId xmlns:p14="http://schemas.microsoft.com/office/powerpoint/2010/main" val="3298998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13" descr="Two people standing in front of a window&#10; ">
            <a:extLst>
              <a:ext uri="{FF2B5EF4-FFF2-40B4-BE49-F238E27FC236}">
                <a16:creationId xmlns:a16="http://schemas.microsoft.com/office/drawing/2014/main" id="{CF497EBA-3F02-4AFE-A2E1-05410BF6A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219" r="26219"/>
          <a:stretch/>
        </p:blipFill>
        <p:spPr>
          <a:xfrm>
            <a:off x="7677397" y="2321371"/>
            <a:ext cx="2986645" cy="418869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D8CD555-AB49-4CAE-998F-97A85F59A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524172"/>
            <a:ext cx="2578099" cy="954306"/>
          </a:xfrm>
        </p:spPr>
        <p:txBody>
          <a:bodyPr/>
          <a:lstStyle/>
          <a:p>
            <a:r>
              <a:rPr lang="en-US" dirty="0"/>
              <a:t>Storyboard</a:t>
            </a:r>
          </a:p>
        </p:txBody>
      </p:sp>
      <p:sp>
        <p:nvSpPr>
          <p:cNvPr id="2" name="Title 13">
            <a:extLst>
              <a:ext uri="{FF2B5EF4-FFF2-40B4-BE49-F238E27FC236}">
                <a16:creationId xmlns:a16="http://schemas.microsoft.com/office/drawing/2014/main" id="{F548E3F5-026A-3CFE-9A79-DF0FA147C1EF}"/>
              </a:ext>
            </a:extLst>
          </p:cNvPr>
          <p:cNvSpPr txBox="1">
            <a:spLocks/>
          </p:cNvSpPr>
          <p:nvPr/>
        </p:nvSpPr>
        <p:spPr>
          <a:xfrm>
            <a:off x="567438" y="1199605"/>
            <a:ext cx="4544889" cy="350126"/>
          </a:xfrm>
          <a:prstGeom prst="rect">
            <a:avLst/>
          </a:prstGeom>
        </p:spPr>
        <p:txBody>
          <a:bodyPr vert="horz" lIns="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Example  for “Close Sale” use case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B74FAB9-D1D4-075E-37F2-85DB1A29D2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38" y="1516936"/>
            <a:ext cx="5596669" cy="258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F6EBC6-4ADA-E51A-972C-BF447544CC4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1" y="4209127"/>
            <a:ext cx="5577840" cy="25839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10811598-C2C3-A482-BE01-ED73EABDC84C}"/>
              </a:ext>
            </a:extLst>
          </p:cNvPr>
          <p:cNvSpPr txBox="1">
            <a:spLocks/>
          </p:cNvSpPr>
          <p:nvPr/>
        </p:nvSpPr>
        <p:spPr>
          <a:xfrm>
            <a:off x="7322518" y="692924"/>
            <a:ext cx="4544889" cy="350126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1600" dirty="0"/>
              <a:t>Visual flow shows screen-by-screen interaction</a:t>
            </a:r>
          </a:p>
        </p:txBody>
      </p:sp>
      <p:sp>
        <p:nvSpPr>
          <p:cNvPr id="17" name="Title 13">
            <a:extLst>
              <a:ext uri="{FF2B5EF4-FFF2-40B4-BE49-F238E27FC236}">
                <a16:creationId xmlns:a16="http://schemas.microsoft.com/office/drawing/2014/main" id="{64582A2A-F834-E1BF-7BA3-1FA232BB5C53}"/>
              </a:ext>
            </a:extLst>
          </p:cNvPr>
          <p:cNvSpPr txBox="1">
            <a:spLocks/>
          </p:cNvSpPr>
          <p:nvPr/>
        </p:nvSpPr>
        <p:spPr>
          <a:xfrm>
            <a:off x="7322517" y="1148341"/>
            <a:ext cx="4544889" cy="350126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1600" dirty="0"/>
              <a:t>Ensures ease of use and process transparency</a:t>
            </a:r>
          </a:p>
        </p:txBody>
      </p:sp>
    </p:spTree>
    <p:extLst>
      <p:ext uri="{BB962C8B-B14F-4D97-AF65-F5344CB8AC3E}">
        <p14:creationId xmlns:p14="http://schemas.microsoft.com/office/powerpoint/2010/main" val="202479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3D75BE-E7AD-49A1-A453-D007D958A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189" y="145433"/>
            <a:ext cx="2985655" cy="774906"/>
          </a:xfrm>
        </p:spPr>
        <p:txBody>
          <a:bodyPr>
            <a:normAutofit/>
          </a:bodyPr>
          <a:lstStyle/>
          <a:p>
            <a:r>
              <a:rPr lang="en-US" sz="4400" dirty="0"/>
              <a:t>Storyboard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85A27DA-75EF-BF6B-7A69-D049D7A951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29" y="843069"/>
            <a:ext cx="5509829" cy="2570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7F320F6-CEE1-480F-E963-13CF8C9819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093" y="843069"/>
            <a:ext cx="5507307" cy="2570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F6F675B-D4A7-6CEF-E0A6-529C856AD4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489" y="3788881"/>
            <a:ext cx="5536453" cy="25706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333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3F9A722-C416-4CA0-9E81-3AB43962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6" y="971950"/>
            <a:ext cx="4242146" cy="1447561"/>
          </a:xfrm>
        </p:spPr>
        <p:txBody>
          <a:bodyPr/>
          <a:lstStyle/>
          <a:p>
            <a:r>
              <a:rPr lang="en-US" dirty="0"/>
              <a:t>Domain/Class Diagram</a:t>
            </a:r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4EB8F1A6-4470-BDBE-04DA-BF744E86548F}"/>
              </a:ext>
            </a:extLst>
          </p:cNvPr>
          <p:cNvSpPr txBox="1">
            <a:spLocks/>
          </p:cNvSpPr>
          <p:nvPr/>
        </p:nvSpPr>
        <p:spPr>
          <a:xfrm>
            <a:off x="89065" y="2565070"/>
            <a:ext cx="4423558" cy="3219846"/>
          </a:xfrm>
          <a:prstGeom prst="ellipse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1400" dirty="0"/>
              <a:t>Core classes</a:t>
            </a:r>
            <a:r>
              <a:rPr lang="en-US" sz="1400" b="1" dirty="0">
                <a:solidFill>
                  <a:schemeClr val="accent6"/>
                </a:solidFill>
              </a:rPr>
              <a:t>: Buyer, Lot, </a:t>
            </a:r>
            <a:r>
              <a:rPr lang="en-US" sz="1400" b="1" dirty="0" err="1">
                <a:solidFill>
                  <a:schemeClr val="accent6"/>
                </a:solidFill>
              </a:rPr>
              <a:t>ModelHome</a:t>
            </a:r>
            <a:r>
              <a:rPr lang="en-US" sz="1400" b="1" dirty="0">
                <a:solidFill>
                  <a:schemeClr val="accent6"/>
                </a:solidFill>
              </a:rPr>
              <a:t>, Upgrade, Agreement, Lawyer</a:t>
            </a:r>
          </a:p>
          <a:p>
            <a:pPr>
              <a:lnSpc>
                <a:spcPct val="120000"/>
              </a:lnSpc>
            </a:pPr>
            <a:endParaRPr lang="en-US" sz="1400" dirty="0"/>
          </a:p>
          <a:p>
            <a:pPr>
              <a:lnSpc>
                <a:spcPct val="120000"/>
              </a:lnSpc>
            </a:pPr>
            <a:r>
              <a:rPr lang="en-US" sz="1400" dirty="0"/>
              <a:t>Relationships mirror business logic</a:t>
            </a:r>
          </a:p>
          <a:p>
            <a:pPr>
              <a:lnSpc>
                <a:spcPct val="120000"/>
              </a:lnSpc>
            </a:pPr>
            <a:endParaRPr lang="en-US" sz="1400" dirty="0"/>
          </a:p>
          <a:p>
            <a:pPr>
              <a:lnSpc>
                <a:spcPct val="120000"/>
              </a:lnSpc>
            </a:pPr>
            <a:r>
              <a:rPr lang="en-US" sz="1400" dirty="0"/>
              <a:t>Supports traceable, maintainable development</a:t>
            </a:r>
          </a:p>
        </p:txBody>
      </p:sp>
      <p:pic>
        <p:nvPicPr>
          <p:cNvPr id="40" name="Picture 39" descr="A diagram of a company&#10;&#10;AI-generated content may be incorrect.">
            <a:extLst>
              <a:ext uri="{FF2B5EF4-FFF2-40B4-BE49-F238E27FC236}">
                <a16:creationId xmlns:a16="http://schemas.microsoft.com/office/drawing/2014/main" id="{4D30725A-C299-DE47-887D-7A7F9E0CB6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322" y="374106"/>
            <a:ext cx="8793760" cy="5771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Arrow: Right 40">
            <a:extLst>
              <a:ext uri="{FF2B5EF4-FFF2-40B4-BE49-F238E27FC236}">
                <a16:creationId xmlns:a16="http://schemas.microsoft.com/office/drawing/2014/main" id="{BED28AAF-C757-9E11-B773-1C8969F40594}"/>
              </a:ext>
            </a:extLst>
          </p:cNvPr>
          <p:cNvSpPr/>
          <p:nvPr/>
        </p:nvSpPr>
        <p:spPr>
          <a:xfrm>
            <a:off x="3485408" y="1840675"/>
            <a:ext cx="587828" cy="35626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26179EED-1C8D-6FB6-3CF9-871D359A2963}"/>
              </a:ext>
            </a:extLst>
          </p:cNvPr>
          <p:cNvSpPr/>
          <p:nvPr/>
        </p:nvSpPr>
        <p:spPr>
          <a:xfrm rot="5400000">
            <a:off x="9332026" y="1223686"/>
            <a:ext cx="587828" cy="35626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51A233F8-EC65-0B49-3CC6-266B7EDBF01F}"/>
              </a:ext>
            </a:extLst>
          </p:cNvPr>
          <p:cNvSpPr/>
          <p:nvPr/>
        </p:nvSpPr>
        <p:spPr>
          <a:xfrm rot="5400000">
            <a:off x="7677979" y="2612648"/>
            <a:ext cx="450620" cy="295221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8794FD6D-ED3E-901E-24A8-AFCA054FBE21}"/>
              </a:ext>
            </a:extLst>
          </p:cNvPr>
          <p:cNvSpPr/>
          <p:nvPr/>
        </p:nvSpPr>
        <p:spPr>
          <a:xfrm rot="16200000">
            <a:off x="5135496" y="3893535"/>
            <a:ext cx="483104" cy="25631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2AF11776-6A35-0EDE-3C01-2016EB8A0C7B}"/>
              </a:ext>
            </a:extLst>
          </p:cNvPr>
          <p:cNvSpPr/>
          <p:nvPr/>
        </p:nvSpPr>
        <p:spPr>
          <a:xfrm>
            <a:off x="5543031" y="1583377"/>
            <a:ext cx="456210" cy="257298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AEA5495E-26F8-4DCA-7A17-491AED94CE83}"/>
              </a:ext>
            </a:extLst>
          </p:cNvPr>
          <p:cNvSpPr/>
          <p:nvPr/>
        </p:nvSpPr>
        <p:spPr>
          <a:xfrm rot="16200000">
            <a:off x="4339531" y="3674922"/>
            <a:ext cx="312803" cy="234442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697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057" y="1038724"/>
            <a:ext cx="4008437" cy="1082334"/>
          </a:xfrm>
        </p:spPr>
        <p:txBody>
          <a:bodyPr>
            <a:normAutofit/>
          </a:bodyPr>
          <a:lstStyle/>
          <a:p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SEQUENCE </a:t>
            </a:r>
            <a:b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rgbClr val="5DAAB0"/>
                </a:solidFill>
              </a:rPr>
              <a:t>DIAGRAM</a:t>
            </a:r>
          </a:p>
        </p:txBody>
      </p:sp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44B7CF38-0B19-41D9-8D37-6D59A3F3E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22179" t="-22322" r="-22179" b="-22322"/>
          <a:stretch/>
        </p:blipFill>
        <p:spPr>
          <a:xfrm>
            <a:off x="6687422" y="2330235"/>
            <a:ext cx="804759" cy="804759"/>
          </a:xfrm>
        </p:spPr>
      </p:pic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26AA0551-AA74-4E7E-80AF-5D856020D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7274" t="-27427" r="-27274" b="-27427"/>
          <a:stretch/>
        </p:blipFill>
        <p:spPr>
          <a:xfrm>
            <a:off x="6687422" y="3621746"/>
            <a:ext cx="804759" cy="804759"/>
          </a:xfrm>
        </p:spPr>
      </p:pic>
      <p:pic>
        <p:nvPicPr>
          <p:cNvPr id="54" name="Picture Placeholder 53">
            <a:extLst>
              <a:ext uri="{FF2B5EF4-FFF2-40B4-BE49-F238E27FC236}">
                <a16:creationId xmlns:a16="http://schemas.microsoft.com/office/drawing/2014/main" id="{21139392-74B8-43B3-BFDF-58CAC1336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-30855" t="-31015" r="-30855" b="-31015"/>
          <a:stretch/>
        </p:blipFill>
        <p:spPr>
          <a:xfrm>
            <a:off x="6687422" y="4913257"/>
            <a:ext cx="804759" cy="804759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At the core, we have entities like 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Buyer, Lot, </a:t>
            </a:r>
            <a:r>
              <a:rPr lang="en-US" kern="100" dirty="0" err="1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ModelHome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Upgrade, Agreement, </a:t>
            </a:r>
            <a:r>
              <a:rPr lang="en-US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and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Lawyer.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4D74-66D2-4C65-A48E-39F723FB2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These classes have 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attributes</a:t>
            </a: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 that capture vital information, such as contact details, 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pricing</a:t>
            </a: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, upgrade options, and status tracking.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4D7EF6E-37B1-4694-B769-3DDEC29D83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4"/>
            <a:ext cx="3977648" cy="88010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Relationships are designed to reflect real-world constraints. For example, each 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Buyer</a:t>
            </a: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 is linked to an Agreement, which includes multiple </a:t>
            </a:r>
            <a:r>
              <a:rPr lang="en-US" kern="100" dirty="0">
                <a:effectLst/>
                <a:latin typeface="Abadi Extra Light" panose="020B02040201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Deposits</a:t>
            </a: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, and a selected </a:t>
            </a:r>
            <a:r>
              <a:rPr lang="en-US" kern="100" dirty="0" err="1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ModelHome</a:t>
            </a: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 with its Upgrades.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BF89FBA-20AC-4FD7-833B-ADA0EEFFCA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840116"/>
            <a:ext cx="3977648" cy="1210362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(Body)"/>
                <a:ea typeface="Aptos" panose="020B0004020202020204" pitchFamily="34" charset="0"/>
                <a:cs typeface="Times New Roman" panose="02020603050405020304" pitchFamily="18" charset="0"/>
              </a:rPr>
              <a:t>This object structure ensures all business logic and decision points are traceable, maintainable, and easy to build upon.</a:t>
            </a:r>
          </a:p>
        </p:txBody>
      </p:sp>
      <p:pic>
        <p:nvPicPr>
          <p:cNvPr id="2" name="image1.png">
            <a:extLst>
              <a:ext uri="{FF2B5EF4-FFF2-40B4-BE49-F238E27FC236}">
                <a16:creationId xmlns:a16="http://schemas.microsoft.com/office/drawing/2014/main" id="{B51CF7B1-2BC9-8092-1E4C-3D1E2741C8B4}"/>
              </a:ext>
            </a:extLst>
          </p:cNvPr>
          <p:cNvPicPr/>
          <p:nvPr/>
        </p:nvPicPr>
        <p:blipFill>
          <a:blip r:embed="rId9"/>
          <a:srcRect/>
          <a:stretch>
            <a:fillRect/>
          </a:stretch>
        </p:blipFill>
        <p:spPr>
          <a:xfrm>
            <a:off x="208807" y="1994972"/>
            <a:ext cx="7438902" cy="476208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6842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ELT_Template01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5DAAB0"/>
      </a:accent1>
      <a:accent2>
        <a:srgbClr val="DFE3E9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_ELT_Template01">
      <a:majorFont>
        <a:latin typeface="Constant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F1EBDCD4-0DFE-4BFC-B527-76D7C1C6466B}" vid="{B36D0821-FAFD-4A44-B0A3-9261322768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clean sophisticated presentation</Template>
  <TotalTime>120</TotalTime>
  <Words>442</Words>
  <Application>Microsoft Office PowerPoint</Application>
  <PresentationFormat>Widescreen</PresentationFormat>
  <Paragraphs>72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Abadi</vt:lpstr>
      <vt:lpstr>Abadi Extra Light</vt:lpstr>
      <vt:lpstr>Aptos</vt:lpstr>
      <vt:lpstr>Arial</vt:lpstr>
      <vt:lpstr>Arial (Body)</vt:lpstr>
      <vt:lpstr>Arial(Body)</vt:lpstr>
      <vt:lpstr>Calibri</vt:lpstr>
      <vt:lpstr>Constantia</vt:lpstr>
      <vt:lpstr>Office Theme</vt:lpstr>
      <vt:lpstr>Home at Last – New Home Sales System</vt:lpstr>
      <vt:lpstr>Agenda</vt:lpstr>
      <vt:lpstr>The Story</vt:lpstr>
      <vt:lpstr>Use Case Overview </vt:lpstr>
      <vt:lpstr>Use Case  Narratives </vt:lpstr>
      <vt:lpstr>Storyboard</vt:lpstr>
      <vt:lpstr>Storyboard</vt:lpstr>
      <vt:lpstr>Domain/Class Diagram</vt:lpstr>
      <vt:lpstr>SEQUENCE  DIAGRAM</vt:lpstr>
      <vt:lpstr>System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at Last – New Home Sales System</dc:title>
  <dc:creator>Kamrul Hasan</dc:creator>
  <cp:lastModifiedBy>Kamrul Hasan</cp:lastModifiedBy>
  <cp:revision>9</cp:revision>
  <dcterms:created xsi:type="dcterms:W3CDTF">2025-04-08T23:27:38Z</dcterms:created>
  <dcterms:modified xsi:type="dcterms:W3CDTF">2025-04-09T04:03:27Z</dcterms:modified>
</cp:coreProperties>
</file>

<file path=docProps/thumbnail.jpeg>
</file>